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handoutMasterIdLst>
    <p:handoutMasterId r:id="rId43"/>
  </p:handoutMasterIdLst>
  <p:sldIdLst>
    <p:sldId id="729" r:id="rId2"/>
    <p:sldId id="661" r:id="rId3"/>
    <p:sldId id="731" r:id="rId4"/>
    <p:sldId id="757" r:id="rId5"/>
    <p:sldId id="660" r:id="rId6"/>
    <p:sldId id="662" r:id="rId7"/>
    <p:sldId id="694" r:id="rId8"/>
    <p:sldId id="748" r:id="rId9"/>
    <p:sldId id="733" r:id="rId10"/>
    <p:sldId id="741" r:id="rId11"/>
    <p:sldId id="742" r:id="rId12"/>
    <p:sldId id="734" r:id="rId13"/>
    <p:sldId id="743" r:id="rId14"/>
    <p:sldId id="667" r:id="rId15"/>
    <p:sldId id="716" r:id="rId16"/>
    <p:sldId id="717" r:id="rId17"/>
    <p:sldId id="744" r:id="rId18"/>
    <p:sldId id="735" r:id="rId19"/>
    <p:sldId id="749" r:id="rId20"/>
    <p:sldId id="746" r:id="rId21"/>
    <p:sldId id="758" r:id="rId22"/>
    <p:sldId id="759" r:id="rId23"/>
    <p:sldId id="736" r:id="rId24"/>
    <p:sldId id="648" r:id="rId25"/>
    <p:sldId id="752" r:id="rId26"/>
    <p:sldId id="760" r:id="rId27"/>
    <p:sldId id="762" r:id="rId28"/>
    <p:sldId id="751" r:id="rId29"/>
    <p:sldId id="649" r:id="rId30"/>
    <p:sldId id="682" r:id="rId31"/>
    <p:sldId id="745" r:id="rId32"/>
    <p:sldId id="737" r:id="rId33"/>
    <p:sldId id="738" r:id="rId34"/>
    <p:sldId id="723" r:id="rId35"/>
    <p:sldId id="747" r:id="rId36"/>
    <p:sldId id="727" r:id="rId37"/>
    <p:sldId id="753" r:id="rId38"/>
    <p:sldId id="754" r:id="rId39"/>
    <p:sldId id="714" r:id="rId40"/>
    <p:sldId id="720" r:id="rId41"/>
  </p:sldIdLst>
  <p:sldSz cx="12192000" cy="6858000"/>
  <p:notesSz cx="7315200" cy="9601200"/>
  <p:custDataLst>
    <p:tags r:id="rId4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7" autoAdjust="0"/>
    <p:restoredTop sz="80422" autoAdjust="0"/>
  </p:normalViewPr>
  <p:slideViewPr>
    <p:cSldViewPr>
      <p:cViewPr varScale="1">
        <p:scale>
          <a:sx n="134" d="100"/>
          <a:sy n="134" d="100"/>
        </p:scale>
        <p:origin x="119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33</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34</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35</a:t>
            </a:fld>
            <a:endParaRPr lang="en-U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36</a:t>
            </a:fld>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2</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6</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14</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15</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16</a:t>
            </a:fld>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18</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32</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xml"/><Relationship Id="rId7" Type="http://schemas.openxmlformats.org/officeDocument/2006/relationships/image" Target="../media/image1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8.png"/><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oleObject" Target="../embeddings/oleObject2.bin"/><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r>
              <a:rPr lang="en-US" dirty="0"/>
              <a:t>CAP 5636 – Advanced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a:t>Adversarial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338550"/>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a:solidFill>
                  <a:schemeClr val="bg1"/>
                </a:solidFill>
                <a:latin typeface="Calibri"/>
                <a:cs typeface="Calibri"/>
              </a:rPr>
              <a:t>Instructor: </a:t>
            </a:r>
            <a:r>
              <a:rPr lang="en-US" sz="1600" dirty="0" err="1">
                <a:solidFill>
                  <a:schemeClr val="bg1"/>
                </a:solidFill>
                <a:latin typeface="Calibri"/>
                <a:cs typeface="Calibri"/>
              </a:rPr>
              <a:t>Lotzi</a:t>
            </a:r>
            <a:r>
              <a:rPr lang="en-US" sz="1600" dirty="0">
                <a:solidFill>
                  <a:schemeClr val="bg1"/>
                </a:solidFill>
                <a:latin typeface="Calibri"/>
                <a:cs typeface="Calibri"/>
              </a:rPr>
              <a:t> </a:t>
            </a:r>
            <a:r>
              <a:rPr lang="en-US" sz="1600" dirty="0" err="1">
                <a:solidFill>
                  <a:schemeClr val="bg1"/>
                </a:solidFill>
                <a:latin typeface="Calibri"/>
                <a:cs typeface="Calibri"/>
              </a:rPr>
              <a:t>Bölöni</a:t>
            </a:r>
            <a:endParaRPr lang="en-US" sz="1600" dirty="0">
              <a:solidFill>
                <a:schemeClr val="bg1"/>
              </a:solidFill>
              <a:latin typeface="Calibri"/>
              <a:cs typeface="Calibri"/>
            </a:endParaRPr>
          </a:p>
        </p:txBody>
      </p:sp>
      <p:sp>
        <p:nvSpPr>
          <p:cNvPr id="7" name="Text Box 8"/>
          <p:cNvSpPr txBox="1">
            <a:spLocks noChangeArrowheads="1"/>
          </p:cNvSpPr>
          <p:nvPr/>
        </p:nvSpPr>
        <p:spPr bwMode="auto">
          <a:xfrm>
            <a:off x="0" y="6511753"/>
            <a:ext cx="12192000" cy="238525"/>
          </a:xfrm>
          <a:prstGeom prst="rect">
            <a:avLst/>
          </a:prstGeom>
          <a:noFill/>
          <a:ln w="9525">
            <a:noFill/>
            <a:miter lim="800000"/>
            <a:headEnd/>
            <a:tailEnd/>
          </a:ln>
        </p:spPr>
        <p:txBody>
          <a:bodyPr wrap="square" lIns="68579" tIns="34289" rIns="68579" bIns="34289">
            <a:spAutoFit/>
          </a:bodyPr>
          <a:lstStyle/>
          <a:p>
            <a:pPr marL="0" lvl="1" algn="ctr">
              <a:spcBef>
                <a:spcPct val="50000"/>
              </a:spcBef>
            </a:pPr>
            <a:r>
              <a:rPr lang="en-US" sz="1100" dirty="0">
                <a:latin typeface="Calibri"/>
                <a:cs typeface="Calibri"/>
              </a:rPr>
              <a:t>[These slides were adapted from the ones created by Dan Klein and Pieter </a:t>
            </a:r>
            <a:r>
              <a:rPr lang="en-US" sz="1100" dirty="0" err="1">
                <a:latin typeface="Calibri"/>
                <a:cs typeface="Calibri"/>
              </a:rPr>
              <a:t>Abbeel</a:t>
            </a:r>
            <a:r>
              <a:rPr lang="en-US" sz="1100" dirty="0">
                <a:latin typeface="Calibri"/>
                <a:cs typeface="Calibri"/>
              </a:rPr>
              <a:t> for CS188 Intro to AI at UC Berkeley, available at http://ai.berkeley.edu.]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though the best humans still beat the best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a14="http://schemas.microsoft.com/office/drawing/2010/main" xmlns="">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min </a:t>
            </a:r>
            <a:r>
              <a:rPr lang="en-US" dirty="0" err="1">
                <a:solidFill>
                  <a:srgbClr val="CC0000"/>
                </a:solidFill>
                <a:latin typeface="Calibri" pitchFamily="34" charset="0"/>
              </a:rPr>
              <a:t>vs</a:t>
            </a:r>
            <a:r>
              <a:rPr lang="en-US" dirty="0">
                <a:solidFill>
                  <a:srgbClr val="CC0000"/>
                </a:solidFill>
                <a:latin typeface="Calibri" pitchFamily="34" charset="0"/>
              </a:rPr>
              <a:t> </a:t>
            </a:r>
            <a:r>
              <a:rPr lang="en-US" dirty="0" err="1">
                <a:solidFill>
                  <a:srgbClr val="CC0000"/>
                </a:solidFill>
                <a:latin typeface="Calibri" pitchFamily="34" charset="0"/>
              </a:rPr>
              <a:t>exp</a:t>
            </a:r>
            <a:r>
              <a:rPr lang="en-US" dirty="0">
                <a:solidFill>
                  <a:srgbClr val="CC0000"/>
                </a:solidFill>
                <a:latin typeface="Calibri" pitchFamily="34" charset="0"/>
              </a:rPr>
              <a:t> (L6D2, L6D3)]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(2)</a:t>
            </a:r>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(10)</a:t>
            </a:r>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38948" name="Photo Editor Photo" r:id="rId3" imgW="4519052" imgH="2461473" progId="MSPhotoEd.3">
                  <p:embed/>
                </p:oleObj>
              </mc:Choice>
              <mc:Fallback>
                <p:oleObj name="Photo Editor Photo" r:id="rId3" imgW="4519052" imgH="2461473"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mystery </a:t>
            </a:r>
            <a:r>
              <a:rPr lang="en-US" dirty="0" err="1">
                <a:solidFill>
                  <a:srgbClr val="CC0000"/>
                </a:solidFill>
                <a:latin typeface="Calibri" pitchFamily="34" charset="0"/>
              </a:rPr>
              <a:t>pacman</a:t>
            </a:r>
            <a:r>
              <a:rPr lang="en-US" dirty="0">
                <a:solidFill>
                  <a:srgbClr val="CC0000"/>
                </a:solidFill>
                <a:latin typeface="Calibri" pitchFamily="34" charset="0"/>
              </a:rPr>
              <a:t> (L6D1)]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2143" name="Photo Editor Photo" r:id="rId4" imgW="327619" imgH="343075" progId="MSPhotoEd.3">
                      <p:embed/>
                    </p:oleObj>
                  </mc:Choice>
                  <mc:Fallback>
                    <p:oleObj name="Photo Editor Photo" r:id="rId4" imgW="327619" imgH="343075" progId="MSPhotoEd.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2144" name="Photo Editor Photo" r:id="rId6" imgW="327619" imgH="343075" progId="MSPhotoEd.3">
                      <p:embed/>
                    </p:oleObj>
                  </mc:Choice>
                  <mc:Fallback>
                    <p:oleObj name="Photo Editor Photo" r:id="rId6" imgW="327619" imgH="343075" progId="MSPhotoEd.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2145" name="Photo Editor Photo" r:id="rId7" imgW="327619" imgH="343075" progId="MSPhotoEd.3">
                    <p:embed/>
                  </p:oleObj>
                </mc:Choice>
                <mc:Fallback>
                  <p:oleObj name="Photo Editor Photo" r:id="rId7" imgW="327619" imgH="343075" progId="MSPhotoEd.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smart ghosts coordinate (L6D6,7,8,10)]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max-</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min-</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405949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633078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Next Time: Uncertainty!</a:t>
            </a:r>
          </a:p>
        </p:txBody>
      </p:sp>
      <p:sp>
        <p:nvSpPr>
          <p:cNvPr id="29699" name="Content Placeholder 2"/>
          <p:cNvSpPr>
            <a:spLocks noGrp="1"/>
          </p:cNvSpPr>
          <p:nvPr>
            <p:ph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Mystery </a:t>
            </a:r>
            <a:r>
              <a:rPr lang="en-US" dirty="0" err="1"/>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618" name="Freeform 2"/>
          <p:cNvSpPr>
            <a:spLocks/>
          </p:cNvSpPr>
          <p:nvPr/>
        </p:nvSpPr>
        <p:spPr bwMode="auto">
          <a:xfrm>
            <a:off x="9555162" y="1631950"/>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19" name="Freeform 3"/>
          <p:cNvSpPr>
            <a:spLocks/>
          </p:cNvSpPr>
          <p:nvPr/>
        </p:nvSpPr>
        <p:spPr bwMode="auto">
          <a:xfrm>
            <a:off x="9170987" y="163195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20" name="Freeform 4"/>
          <p:cNvSpPr>
            <a:spLocks/>
          </p:cNvSpPr>
          <p:nvPr/>
        </p:nvSpPr>
        <p:spPr bwMode="auto">
          <a:xfrm>
            <a:off x="9375775" y="1638300"/>
            <a:ext cx="1323975"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8437" name="Rectangle 5"/>
          <p:cNvSpPr>
            <a:spLocks noGrp="1" noChangeArrowheads="1"/>
          </p:cNvSpPr>
          <p:nvPr>
            <p:ph type="title"/>
          </p:nvPr>
        </p:nvSpPr>
        <p:spPr>
          <a:xfrm>
            <a:off x="0" y="0"/>
            <a:ext cx="12192000" cy="1066800"/>
          </a:xfrm>
        </p:spPr>
        <p:txBody>
          <a:bodyPr/>
          <a:lstStyle/>
          <a:p>
            <a:pPr eaLnBrk="1" hangingPunct="1"/>
            <a:r>
              <a:rPr lang="en-US" dirty="0"/>
              <a:t>Iterative Deepening</a:t>
            </a:r>
          </a:p>
        </p:txBody>
      </p:sp>
      <p:sp>
        <p:nvSpPr>
          <p:cNvPr id="18438" name="Rectangle 6"/>
          <p:cNvSpPr>
            <a:spLocks noGrp="1" noChangeArrowheads="1"/>
          </p:cNvSpPr>
          <p:nvPr>
            <p:ph idx="1"/>
          </p:nvPr>
        </p:nvSpPr>
        <p:spPr>
          <a:xfrm>
            <a:off x="611188" y="1409700"/>
            <a:ext cx="8532812" cy="5041900"/>
          </a:xfrm>
        </p:spPr>
        <p:txBody>
          <a:bodyPr/>
          <a:lstStyle/>
          <a:p>
            <a:pPr marL="349250" indent="-349250" defTabSz="228600" eaLnBrk="1" hangingPunct="1">
              <a:buFont typeface="Wingdings" pitchFamily="2" charset="2"/>
              <a:buNone/>
            </a:pPr>
            <a:r>
              <a:rPr lang="en-US" sz="1800" dirty="0"/>
              <a:t>Iterative deepening uses DFS as a subroutine:</a:t>
            </a:r>
          </a:p>
          <a:p>
            <a:pPr marL="349250" indent="-349250" defTabSz="228600" eaLnBrk="1" hangingPunct="1">
              <a:buFont typeface="Wingdings" pitchFamily="2" charset="2"/>
              <a:buNone/>
            </a:pPr>
            <a:endParaRPr lang="en-US" sz="900" dirty="0"/>
          </a:p>
          <a:p>
            <a:pPr marL="349250" indent="-349250" defTabSz="228600" eaLnBrk="1" hangingPunct="1">
              <a:buFontTx/>
              <a:buAutoNum type="arabicPeriod"/>
            </a:pPr>
            <a:r>
              <a:rPr lang="en-US" sz="1800" dirty="0"/>
              <a:t>Do a DFS which only searches for paths of length 1 or less.  (DFS 	gives up on any path of length 2)</a:t>
            </a:r>
          </a:p>
          <a:p>
            <a:pPr marL="349250" indent="-349250" defTabSz="228600" eaLnBrk="1" hangingPunct="1">
              <a:buFontTx/>
              <a:buAutoNum type="arabicPeriod"/>
            </a:pPr>
            <a:r>
              <a:rPr lang="en-US" sz="1800" dirty="0"/>
              <a:t>If “1” failed, do a DFS which only searches paths of length 2 or less.</a:t>
            </a:r>
          </a:p>
          <a:p>
            <a:pPr marL="349250" indent="-349250" defTabSz="228600" eaLnBrk="1" hangingPunct="1">
              <a:buFontTx/>
              <a:buAutoNum type="arabicPeriod"/>
            </a:pPr>
            <a:r>
              <a:rPr lang="en-US" sz="1800" dirty="0"/>
              <a:t>If “2” failed, do a DFS which only searches paths of length 3 or less.</a:t>
            </a:r>
          </a:p>
          <a:p>
            <a:pPr marL="349250" indent="-349250" defTabSz="228600" eaLnBrk="1" hangingPunct="1">
              <a:buFont typeface="Wingdings" pitchFamily="2" charset="2"/>
              <a:buNone/>
            </a:pPr>
            <a:r>
              <a:rPr lang="en-US" sz="1800" dirty="0"/>
              <a:t>				….and so on.</a:t>
            </a:r>
          </a:p>
          <a:p>
            <a:pPr marL="349250" indent="-349250" defTabSz="228600" eaLnBrk="1" hangingPunct="1">
              <a:buFont typeface="Wingdings" pitchFamily="2" charset="2"/>
              <a:buNone/>
            </a:pPr>
            <a:endParaRPr lang="en-US" sz="1800" dirty="0"/>
          </a:p>
          <a:p>
            <a:pPr marL="349250" indent="-349250" defTabSz="228600" eaLnBrk="1" hangingPunct="1">
              <a:buFont typeface="Wingdings" pitchFamily="2" charset="2"/>
              <a:buNone/>
            </a:pPr>
            <a:endParaRPr lang="en-US" sz="1800" dirty="0"/>
          </a:p>
          <a:p>
            <a:pPr marL="349250" indent="-349250" defTabSz="228600" eaLnBrk="1" hangingPunct="1">
              <a:buFont typeface="Wingdings" pitchFamily="2" charset="2"/>
              <a:buNone/>
            </a:pPr>
            <a:r>
              <a:rPr lang="en-US" sz="1800" dirty="0"/>
              <a:t>Why do we want to do this for multiplayer games?</a:t>
            </a:r>
          </a:p>
          <a:p>
            <a:pPr marL="349250" indent="-349250" defTabSz="228600" eaLnBrk="1" hangingPunct="1">
              <a:buFont typeface="Wingdings" pitchFamily="2" charset="2"/>
              <a:buNone/>
            </a:pPr>
            <a:endParaRPr lang="en-US" sz="1800" dirty="0"/>
          </a:p>
          <a:p>
            <a:pPr marL="349250" indent="-349250" defTabSz="228600" eaLnBrk="1" hangingPunct="1">
              <a:buFont typeface="Wingdings" pitchFamily="2" charset="2"/>
              <a:buNone/>
            </a:pPr>
            <a:r>
              <a:rPr lang="en-US" sz="1800" dirty="0"/>
              <a:t>Note: wrongness of </a:t>
            </a:r>
            <a:r>
              <a:rPr lang="en-US" sz="1800" dirty="0" err="1"/>
              <a:t>eval</a:t>
            </a:r>
            <a:r>
              <a:rPr lang="en-US" sz="1800" dirty="0"/>
              <a:t> functions matters less and less the deeper the search goes!</a:t>
            </a:r>
            <a:endParaRPr lang="en-US" sz="900" dirty="0"/>
          </a:p>
        </p:txBody>
      </p:sp>
      <p:sp>
        <p:nvSpPr>
          <p:cNvPr id="18439" name="Freeform 55"/>
          <p:cNvSpPr>
            <a:spLocks/>
          </p:cNvSpPr>
          <p:nvPr/>
        </p:nvSpPr>
        <p:spPr bwMode="auto">
          <a:xfrm>
            <a:off x="8578850" y="1612900"/>
            <a:ext cx="2927350"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a:lstStyle/>
          <a:p>
            <a:endParaRPr lang="en-US"/>
          </a:p>
        </p:txBody>
      </p:sp>
      <p:sp>
        <p:nvSpPr>
          <p:cNvPr id="18440" name="Oval 56"/>
          <p:cNvSpPr>
            <a:spLocks noChangeArrowheads="1"/>
          </p:cNvSpPr>
          <p:nvPr/>
        </p:nvSpPr>
        <p:spPr bwMode="auto">
          <a:xfrm>
            <a:off x="9932987" y="154305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1" name="Oval 57"/>
          <p:cNvSpPr>
            <a:spLocks noChangeArrowheads="1"/>
          </p:cNvSpPr>
          <p:nvPr/>
        </p:nvSpPr>
        <p:spPr bwMode="auto">
          <a:xfrm>
            <a:off x="9701212" y="196850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2" name="Oval 58"/>
          <p:cNvSpPr>
            <a:spLocks noChangeArrowheads="1"/>
          </p:cNvSpPr>
          <p:nvPr/>
        </p:nvSpPr>
        <p:spPr bwMode="auto">
          <a:xfrm>
            <a:off x="10177462" y="1958975"/>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3" name="Text Box 59"/>
          <p:cNvSpPr txBox="1">
            <a:spLocks noChangeArrowheads="1"/>
          </p:cNvSpPr>
          <p:nvPr/>
        </p:nvSpPr>
        <p:spPr bwMode="auto">
          <a:xfrm>
            <a:off x="9831387" y="1819275"/>
            <a:ext cx="274638" cy="366713"/>
          </a:xfrm>
          <a:prstGeom prst="rect">
            <a:avLst/>
          </a:prstGeom>
          <a:noFill/>
          <a:ln w="9525">
            <a:noFill/>
            <a:miter lim="800000"/>
            <a:headEnd/>
            <a:tailEnd/>
          </a:ln>
        </p:spPr>
        <p:txBody>
          <a:bodyPr>
            <a:spAutoFit/>
          </a:bodyPr>
          <a:lstStyle/>
          <a:p>
            <a:pPr>
              <a:spcBef>
                <a:spcPct val="50000"/>
              </a:spcBef>
            </a:pPr>
            <a:r>
              <a:rPr lang="en-US"/>
              <a:t>…</a:t>
            </a:r>
          </a:p>
        </p:txBody>
      </p:sp>
      <p:sp>
        <p:nvSpPr>
          <p:cNvPr id="18444" name="Freeform 60"/>
          <p:cNvSpPr>
            <a:spLocks/>
          </p:cNvSpPr>
          <p:nvPr/>
        </p:nvSpPr>
        <p:spPr bwMode="auto">
          <a:xfrm>
            <a:off x="9813925" y="1773238"/>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endParaRPr lang="en-US"/>
          </a:p>
        </p:txBody>
      </p:sp>
      <p:sp>
        <p:nvSpPr>
          <p:cNvPr id="18445" name="Text Box 61"/>
          <p:cNvSpPr txBox="1">
            <a:spLocks noChangeArrowheads="1"/>
          </p:cNvSpPr>
          <p:nvPr/>
        </p:nvSpPr>
        <p:spPr bwMode="auto">
          <a:xfrm>
            <a:off x="10215562" y="1571625"/>
            <a:ext cx="29845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b</a:t>
            </a:r>
          </a:p>
        </p:txBody>
      </p:sp>
      <p:sp>
        <p:nvSpPr>
          <p:cNvPr id="18446" name="Oval 62"/>
          <p:cNvSpPr>
            <a:spLocks noChangeArrowheads="1"/>
          </p:cNvSpPr>
          <p:nvPr/>
        </p:nvSpPr>
        <p:spPr bwMode="auto">
          <a:xfrm>
            <a:off x="10425112" y="3008313"/>
            <a:ext cx="179388" cy="179387"/>
          </a:xfrm>
          <a:prstGeom prst="ellipse">
            <a:avLst/>
          </a:prstGeom>
          <a:solidFill>
            <a:srgbClr val="FF9999"/>
          </a:solidFill>
          <a:ln w="9525">
            <a:solidFill>
              <a:schemeClr val="tx1"/>
            </a:solidFill>
            <a:round/>
            <a:headEnd/>
            <a:tailEnd/>
          </a:ln>
        </p:spPr>
        <p:txBody>
          <a:bodyPr wrap="none" anchor="ctr"/>
          <a:lstStyle/>
          <a:p>
            <a:endParaRPr lang="en-US"/>
          </a:p>
        </p:txBody>
      </p:sp>
      <p:sp>
        <p:nvSpPr>
          <p:cNvPr id="18447" name="Freeform 63"/>
          <p:cNvSpPr>
            <a:spLocks/>
          </p:cNvSpPr>
          <p:nvPr/>
        </p:nvSpPr>
        <p:spPr bwMode="auto">
          <a:xfrm>
            <a:off x="10317162" y="2551113"/>
            <a:ext cx="222250" cy="436562"/>
          </a:xfrm>
          <a:custGeom>
            <a:avLst/>
            <a:gdLst>
              <a:gd name="T0" fmla="*/ 0 w 140"/>
              <a:gd name="T1" fmla="*/ 0 h 275"/>
              <a:gd name="T2" fmla="*/ 2147483647 w 140"/>
              <a:gd name="T3" fmla="*/ 2147483647 h 275"/>
              <a:gd name="T4" fmla="*/ 2147483647 w 140"/>
              <a:gd name="T5" fmla="*/ 2147483647 h 275"/>
              <a:gd name="T6" fmla="*/ 2147483647 w 140"/>
              <a:gd name="T7" fmla="*/ 2147483647 h 275"/>
              <a:gd name="T8" fmla="*/ 2147483647 w 140"/>
              <a:gd name="T9" fmla="*/ 2147483647 h 275"/>
              <a:gd name="T10" fmla="*/ 2147483647 w 140"/>
              <a:gd name="T11" fmla="*/ 2147483647 h 275"/>
              <a:gd name="T12" fmla="*/ 0 60000 65536"/>
              <a:gd name="T13" fmla="*/ 0 60000 65536"/>
              <a:gd name="T14" fmla="*/ 0 60000 65536"/>
              <a:gd name="T15" fmla="*/ 0 60000 65536"/>
              <a:gd name="T16" fmla="*/ 0 60000 65536"/>
              <a:gd name="T17" fmla="*/ 0 60000 65536"/>
              <a:gd name="T18" fmla="*/ 0 w 140"/>
              <a:gd name="T19" fmla="*/ 0 h 275"/>
              <a:gd name="T20" fmla="*/ 140 w 140"/>
              <a:gd name="T21" fmla="*/ 275 h 275"/>
            </a:gdLst>
            <a:ahLst/>
            <a:cxnLst>
              <a:cxn ang="T12">
                <a:pos x="T0" y="T1"/>
              </a:cxn>
              <a:cxn ang="T13">
                <a:pos x="T2" y="T3"/>
              </a:cxn>
              <a:cxn ang="T14">
                <a:pos x="T4" y="T5"/>
              </a:cxn>
              <a:cxn ang="T15">
                <a:pos x="T6" y="T7"/>
              </a:cxn>
              <a:cxn ang="T16">
                <a:pos x="T8" y="T9"/>
              </a:cxn>
              <a:cxn ang="T17">
                <a:pos x="T10" y="T11"/>
              </a:cxn>
            </a:cxnLst>
            <a:rect l="T18" t="T19" r="T20" b="T21"/>
            <a:pathLst>
              <a:path w="140" h="275">
                <a:moveTo>
                  <a:pt x="0" y="0"/>
                </a:moveTo>
                <a:cubicBezTo>
                  <a:pt x="11" y="11"/>
                  <a:pt x="20" y="24"/>
                  <a:pt x="33" y="33"/>
                </a:cubicBezTo>
                <a:cubicBezTo>
                  <a:pt x="59" y="52"/>
                  <a:pt x="92" y="58"/>
                  <a:pt x="119" y="76"/>
                </a:cubicBezTo>
                <a:cubicBezTo>
                  <a:pt x="140" y="106"/>
                  <a:pt x="138" y="138"/>
                  <a:pt x="124" y="172"/>
                </a:cubicBezTo>
                <a:cubicBezTo>
                  <a:pt x="116" y="190"/>
                  <a:pt x="92" y="221"/>
                  <a:pt x="92" y="221"/>
                </a:cubicBezTo>
                <a:cubicBezTo>
                  <a:pt x="98" y="240"/>
                  <a:pt x="114" y="255"/>
                  <a:pt x="114" y="275"/>
                </a:cubicBezTo>
              </a:path>
            </a:pathLst>
          </a:custGeom>
          <a:noFill/>
          <a:ln w="9525">
            <a:solidFill>
              <a:schemeClr val="tx1"/>
            </a:solidFill>
            <a:round/>
            <a:headEnd/>
            <a:tailEnd/>
          </a:ln>
        </p:spPr>
        <p:txBody>
          <a:bodyPr/>
          <a:lstStyle/>
          <a:p>
            <a:endParaRPr lang="en-US"/>
          </a:p>
        </p:txBody>
      </p:sp>
      <p:sp>
        <p:nvSpPr>
          <p:cNvPr id="1135680" name="Freeform 64"/>
          <p:cNvSpPr>
            <a:spLocks/>
          </p:cNvSpPr>
          <p:nvPr/>
        </p:nvSpPr>
        <p:spPr bwMode="auto">
          <a:xfrm>
            <a:off x="9777412" y="1638300"/>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5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8" grpId="0" animBg="1"/>
      <p:bldP spid="1135619" grpId="0" animBg="1"/>
      <p:bldP spid="1135620" grpId="0" animBg="1"/>
      <p:bldP spid="11356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xmlns="">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xmlns="">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a14="http://schemas.microsoft.com/office/drawing/2010/main" xmlns="">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a:p>
            <a:pPr lvl="1"/>
            <a:r>
              <a:rPr lang="en-US" sz="2000" dirty="0"/>
              <a:t>More later on non-zero-sum games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32885</TotalTime>
  <Words>1503</Words>
  <Application>Microsoft Office PowerPoint</Application>
  <PresentationFormat>Widescreen</PresentationFormat>
  <Paragraphs>331</Paragraphs>
  <Slides>40</Slides>
  <Notes>13</Notes>
  <HiddenSlides>1</HiddenSlides>
  <MMClips>5</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Arial</vt:lpstr>
      <vt:lpstr>Calibri</vt:lpstr>
      <vt:lpstr>Times New Roman</vt:lpstr>
      <vt:lpstr>Wingdings</vt:lpstr>
      <vt:lpstr>dan-berkeley-nlp-v1</vt:lpstr>
      <vt:lpstr>Photo Editor Photo</vt:lpstr>
      <vt:lpstr>CAP 5636 – Advanced Artificial Intelligence </vt:lpstr>
      <vt:lpstr>Game Playing State-of-the-Art</vt:lpstr>
      <vt:lpstr>Behavior from Computation</vt:lpstr>
      <vt:lpstr>Video of Demo Mystery Pacman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Efficiency</vt:lpstr>
      <vt:lpstr>Minimax Properties</vt:lpstr>
      <vt:lpstr>Video of Demo Min vs. Exp (Min)</vt:lpstr>
      <vt:lpstr>Video of Demo Min vs. Exp (Exp)</vt:lpstr>
      <vt:lpstr>Resource Limits</vt:lpstr>
      <vt:lpstr>Resource Limits</vt:lpstr>
      <vt:lpstr>Depth Matters</vt:lpstr>
      <vt:lpstr>Video of Demo Limited Depth (2)</vt:lpstr>
      <vt:lpstr>Video of Demo Limited Depth (10)</vt:lpstr>
      <vt:lpstr>Evaluation Functions</vt:lpstr>
      <vt:lpstr>Evaluation Functions</vt:lpstr>
      <vt:lpstr>Evaluation for Pacman</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Next Time: Uncertainty!</vt:lpstr>
      <vt:lpstr>Iterative Deepening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lboloni</cp:lastModifiedBy>
  <cp:revision>2103</cp:revision>
  <cp:lastPrinted>2014-02-06T19:31:47Z</cp:lastPrinted>
  <dcterms:created xsi:type="dcterms:W3CDTF">2004-08-27T04:16:05Z</dcterms:created>
  <dcterms:modified xsi:type="dcterms:W3CDTF">2019-09-19T00:08:17Z</dcterms:modified>
</cp:coreProperties>
</file>